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582" r:id="rId3"/>
    <p:sldId id="583" r:id="rId4"/>
    <p:sldId id="584" r:id="rId5"/>
    <p:sldId id="585" r:id="rId6"/>
    <p:sldId id="588" r:id="rId7"/>
    <p:sldId id="596" r:id="rId8"/>
    <p:sldId id="597" r:id="rId9"/>
    <p:sldId id="598" r:id="rId10"/>
    <p:sldId id="599" r:id="rId11"/>
    <p:sldId id="603" r:id="rId12"/>
    <p:sldId id="605" r:id="rId13"/>
    <p:sldId id="607" r:id="rId14"/>
    <p:sldId id="609" r:id="rId15"/>
    <p:sldId id="610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589A695A-BBA1-4B90-BBCB-EB2984A2B015}">
          <p14:sldIdLst>
            <p14:sldId id="258"/>
            <p14:sldId id="582"/>
            <p14:sldId id="583"/>
            <p14:sldId id="584"/>
            <p14:sldId id="585"/>
            <p14:sldId id="588"/>
            <p14:sldId id="596"/>
            <p14:sldId id="597"/>
            <p14:sldId id="598"/>
            <p14:sldId id="599"/>
            <p14:sldId id="603"/>
            <p14:sldId id="605"/>
            <p14:sldId id="607"/>
            <p14:sldId id="609"/>
            <p14:sldId id="610"/>
          </p14:sldIdLst>
        </p14:section>
        <p14:section name="Untitled Section" id="{7AF95CCD-D58E-4802-8356-0BD3CFD4E3E2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45" autoAdjust="0"/>
    <p:restoredTop sz="86087" autoAdjust="0"/>
  </p:normalViewPr>
  <p:slideViewPr>
    <p:cSldViewPr>
      <p:cViewPr varScale="1">
        <p:scale>
          <a:sx n="92" d="100"/>
          <a:sy n="92" d="100"/>
        </p:scale>
        <p:origin x="-1278" y="-90"/>
      </p:cViewPr>
      <p:guideLst>
        <p:guide orient="horz" pos="912"/>
        <p:guide pos="331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61D78EC-1391-4CB4-963D-9390EC2D18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5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411D64-007A-4361-94AB-434E4FCEF4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00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819974-2D6D-48C9-8AB9-074564FC4A34}" type="slidenum">
              <a:rPr lang="en-US" smtClean="0"/>
              <a:pPr eaLnBrk="1" hangingPunct="1"/>
              <a:t>1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93888" y="508000"/>
            <a:ext cx="3506787" cy="2630488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3411908"/>
            <a:ext cx="5140960" cy="5187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BA234F7-0DDF-4B5F-8225-B782723C0017}" type="slidenum">
              <a:rPr lang="en-US" altLang="en-US" smtClean="0">
                <a:latin typeface="Times New Roman" pitchFamily="18" charset="0"/>
              </a:rPr>
              <a:pPr eaLnBrk="1" hangingPunct="1"/>
              <a:t>12</a:t>
            </a:fld>
            <a:endParaRPr lang="en-US" alt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4B13C45F-48AA-4EB9-B8EB-7DC2C8EA10E9}" type="slidenum">
              <a:rPr lang="en-US" altLang="en-US" smtClean="0"/>
              <a:pPr eaLnBrk="1" hangingPunct="1"/>
              <a:t>2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9B03261-5D09-49AD-9B7F-43A197814FD9}" type="slidenum">
              <a:rPr lang="en-US" altLang="en-US" smtClean="0"/>
              <a:pPr eaLnBrk="1" hangingPunct="1"/>
              <a:t>4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22A23A41-91EA-49B0-AD8C-BBC85356AB01}" type="slidenum">
              <a:rPr lang="en-US" altLang="en-US" smtClean="0"/>
              <a:pPr eaLnBrk="1" hangingPunct="1"/>
              <a:t>6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E71A58C6-D12C-4BA4-A368-2F3BD0464D16}" type="slidenum">
              <a:rPr lang="en-US" altLang="en-US" smtClean="0"/>
              <a:pPr eaLnBrk="1" hangingPunct="1"/>
              <a:t>7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75F0F58-CD0A-45CE-9130-DBF7E0E9670C}" type="slidenum">
              <a:rPr lang="en-US" altLang="en-US" smtClean="0"/>
              <a:pPr eaLnBrk="1" hangingPunct="1"/>
              <a:t>8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C0381A4-6E15-4A5E-872F-B26C73B55EE7}" type="slidenum">
              <a:rPr lang="en-US" altLang="en-US" smtClean="0"/>
              <a:pPr eaLnBrk="1" hangingPunct="1"/>
              <a:t>9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59806170-CD71-4554-AD68-1F53F31CDD07}" type="slidenum">
              <a:rPr lang="en-US" altLang="en-US" smtClean="0">
                <a:latin typeface="Times New Roman" pitchFamily="18" charset="0"/>
              </a:rPr>
              <a:pPr eaLnBrk="1" hangingPunct="1"/>
              <a:t>10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1221" tIns="45610" rIns="91221" bIns="4561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35FA0533-BBE4-4C28-863C-F480F9084DF2}" type="slidenum">
              <a:rPr lang="en-US" altLang="en-US" smtClean="0">
                <a:latin typeface="Times New Roman" pitchFamily="18" charset="0"/>
              </a:rPr>
              <a:pPr eaLnBrk="1" hangingPunct="1"/>
              <a:t>11</a:t>
            </a:fld>
            <a:endParaRPr lang="en-US" alt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solidFill>
            <a:srgbClr val="B2B2B2"/>
          </a:solidFill>
          <a:ln w="9525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dirty="0">
              <a:solidFill>
                <a:srgbClr val="B2B2B2"/>
              </a:solidFill>
              <a:latin typeface="Times New Roman" pitchFamily="18" charset="0"/>
            </a:endParaRPr>
          </a:p>
        </p:txBody>
      </p:sp>
      <p:pic>
        <p:nvPicPr>
          <p:cNvPr id="5" name="Picture 18" descr="SCS_Engineers_300_dpi_long_bar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455613"/>
            <a:ext cx="8501062" cy="357187"/>
          </a:xfrm>
          <a:prstGeom prst="rect">
            <a:avLst/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22"/>
          <p:cNvGrpSpPr>
            <a:grpSpLocks/>
          </p:cNvGrpSpPr>
          <p:nvPr userDrawn="1"/>
        </p:nvGrpSpPr>
        <p:grpSpPr bwMode="auto">
          <a:xfrm>
            <a:off x="2201863" y="912813"/>
            <a:ext cx="6264275" cy="1246187"/>
            <a:chOff x="160" y="1308"/>
            <a:chExt cx="3946" cy="785"/>
          </a:xfrm>
        </p:grpSpPr>
        <p:sp>
          <p:nvSpPr>
            <p:cNvPr id="7" name="Rectangle 23"/>
            <p:cNvSpPr>
              <a:spLocks noChangeArrowheads="1"/>
            </p:cNvSpPr>
            <p:nvPr userDrawn="1"/>
          </p:nvSpPr>
          <p:spPr bwMode="auto">
            <a:xfrm>
              <a:off x="160" y="1308"/>
              <a:ext cx="3946" cy="7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24" descr="Geer Road LF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0" y="1392"/>
              <a:ext cx="444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5" descr="Landfill Liner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2" y="1392"/>
              <a:ext cx="457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26" descr="Lotsa Pipes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6" y="1392"/>
              <a:ext cx="451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7" descr="3can resi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1392"/>
              <a:ext cx="492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8" descr="metal3"/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8" y="1392"/>
              <a:ext cx="462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9" descr="Recyclables"/>
            <p:cNvPicPr>
              <a:picLocks noChangeAspect="1" noChangeArrowheads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8" y="1392"/>
              <a:ext cx="448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30" descr="we recycle"/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6" y="1392"/>
              <a:ext cx="458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2359025"/>
            <a:ext cx="7010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4191000"/>
            <a:ext cx="6019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1495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3D2B9-B8F2-4CB8-8490-AA657D912A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7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228600"/>
            <a:ext cx="188595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228600"/>
            <a:ext cx="55054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D0E30-39AD-4D65-B905-8143440613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347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5BEB9-8DF9-4231-B9C1-08C630FC91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5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C9964-D7D9-43F3-8EED-BE5058162E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47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8C15C-4067-48B3-B74D-6B886761B5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87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676400"/>
            <a:ext cx="3619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76400"/>
            <a:ext cx="3619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EB6BA-67DD-421D-80E3-A5EBF22941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24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6C5FB-217E-41CE-A2AA-1790EC99A8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62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D67EB-BA3F-4C28-A2FE-BF74B52804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72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54C20-03DA-4EBB-AAA1-7981135E97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90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307FF-90D5-4B9E-8656-8EF91A616A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49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C3B46-4556-46F2-A1A6-0FCAD2D3EC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6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2400" dirty="0">
              <a:solidFill>
                <a:srgbClr val="B2B2B2"/>
              </a:solidFill>
              <a:latin typeface="Times New Roman" pitchFamily="18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228600"/>
            <a:ext cx="7543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676400"/>
            <a:ext cx="7391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7" descr="SCS_logo_Long_Ba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000"/>
          <a:stretch>
            <a:fillRect/>
          </a:stretch>
        </p:blipFill>
        <p:spPr bwMode="auto">
          <a:xfrm>
            <a:off x="6651625" y="6477000"/>
            <a:ext cx="2111375" cy="230188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0" y="6477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5BDE63-7689-4FE3-8C52-921ADADFB7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rgbClr val="9C1F2E"/>
        </a:buClr>
        <a:buSzPct val="9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lr>
          <a:srgbClr val="9C1F2E"/>
        </a:buClr>
        <a:buSzPct val="85000"/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9C1F2E"/>
        </a:buClr>
        <a:buSzPct val="85000"/>
        <a:buChar char="•"/>
        <a:defRPr sz="24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rgbClr val="9C1F2E"/>
        </a:buClr>
        <a:buSzPct val="85000"/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C1F2E"/>
        </a:buClr>
        <a:buSzPct val="90000"/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057400" indent="-228600" algn="l" rtl="0" fontAlgn="base">
        <a:spcBef>
          <a:spcPct val="20000"/>
        </a:spcBef>
        <a:spcAft>
          <a:spcPct val="0"/>
        </a:spcAft>
        <a:buClr>
          <a:srgbClr val="9C1F2E"/>
        </a:buClr>
        <a:buSzPct val="90000"/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514600" indent="-228600" algn="l" rtl="0" fontAlgn="base">
        <a:spcBef>
          <a:spcPct val="20000"/>
        </a:spcBef>
        <a:spcAft>
          <a:spcPct val="0"/>
        </a:spcAft>
        <a:buClr>
          <a:srgbClr val="9C1F2E"/>
        </a:buClr>
        <a:buSzPct val="90000"/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2971800" indent="-228600" algn="l" rtl="0" fontAlgn="base">
        <a:spcBef>
          <a:spcPct val="20000"/>
        </a:spcBef>
        <a:spcAft>
          <a:spcPct val="0"/>
        </a:spcAft>
        <a:buClr>
          <a:srgbClr val="9C1F2E"/>
        </a:buClr>
        <a:buSzPct val="90000"/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429000" indent="-228600" algn="l" rtl="0" fontAlgn="base">
        <a:spcBef>
          <a:spcPct val="20000"/>
        </a:spcBef>
        <a:spcAft>
          <a:spcPct val="0"/>
        </a:spcAft>
        <a:buClr>
          <a:srgbClr val="9C1F2E"/>
        </a:buClr>
        <a:buSzPct val="90000"/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714500" y="2286000"/>
            <a:ext cx="6743700" cy="3048000"/>
          </a:xfrm>
        </p:spPr>
        <p:txBody>
          <a:bodyPr/>
          <a:lstStyle/>
          <a:p>
            <a:pPr eaLnBrk="1" hangingPunct="1">
              <a:spcAft>
                <a:spcPct val="100000"/>
              </a:spcAft>
              <a:defRPr/>
            </a:pPr>
            <a:r>
              <a:rPr lang="en-US" b="1" dirty="0" smtClean="0">
                <a:latin typeface="+mn-lt"/>
              </a:rPr>
              <a:t>Update on Methane Regulations Affecting Landfills</a:t>
            </a:r>
          </a:p>
        </p:txBody>
      </p:sp>
      <p:sp>
        <p:nvSpPr>
          <p:cNvPr id="30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876800"/>
            <a:ext cx="7391400" cy="190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 b="1" dirty="0" smtClean="0"/>
              <a:t>Pat Sullivan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 b="1" dirty="0" smtClean="0"/>
              <a:t>Senior Vice President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 b="1" dirty="0" smtClean="0"/>
              <a:t>SCS </a:t>
            </a:r>
            <a:r>
              <a:rPr lang="en-US" sz="2800" b="1" dirty="0" smtClean="0"/>
              <a:t>Engineers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 b="1" dirty="0" smtClean="0"/>
              <a:t>Nov. </a:t>
            </a:r>
            <a:r>
              <a:rPr lang="en-US" sz="2800" b="1" smtClean="0"/>
              <a:t>10, 2015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00013"/>
            <a:ext cx="7391400" cy="10239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/>
              <a:t>SSM Issues </a:t>
            </a:r>
            <a:endParaRPr lang="en-US" altLang="en-US" sz="20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fld id="{4AC08246-BB5C-4DFD-B5C4-3C81A408AA6B}" type="slidenum">
              <a:rPr/>
              <a:pPr algn="l">
                <a:defRPr/>
              </a:pPr>
              <a:t>10</a:t>
            </a:fld>
            <a:endParaRPr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364" name="Content Placeholder 5"/>
          <p:cNvSpPr>
            <a:spLocks noGrp="1"/>
          </p:cNvSpPr>
          <p:nvPr>
            <p:ph idx="1"/>
          </p:nvPr>
        </p:nvSpPr>
        <p:spPr>
          <a:xfrm>
            <a:off x="1371600" y="1143000"/>
            <a:ext cx="7391400" cy="53340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en-US" sz="2800" dirty="0" smtClean="0"/>
              <a:t>The Landfill NESHAPs was promulgated on January 16, 2003 (68 FR 2227, 40 CFR Part 63 Subpart AAAA).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en-US" sz="2800" dirty="0" smtClean="0"/>
              <a:t>All NSPS and EG landfills subject to the GCCS requirements must comply with the landfill NESHAPs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en-US" dirty="0" smtClean="0"/>
              <a:t>Not changing with NSPS/ES proposals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 smtClean="0"/>
              <a:t>Prepare</a:t>
            </a:r>
            <a:r>
              <a:rPr lang="en-US" altLang="en-US" dirty="0"/>
              <a:t>, follow, and maintain a startup, shutdown, and malfunction (SSM) plan for the GCCS.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endParaRPr lang="en-US" altLang="en-US" sz="2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76200"/>
            <a:ext cx="70104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/>
              <a:t>SSM Issues (cont.)</a:t>
            </a:r>
            <a:endParaRPr lang="en-US" altLang="en-US" sz="1600" b="1" dirty="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143000"/>
            <a:ext cx="7239000" cy="4800600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400" dirty="0" smtClean="0"/>
              <a:t>Landfill NESHAPs rule does not have any emission limits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000" dirty="0" smtClean="0"/>
              <a:t>Our only limits appear in the NSPS/EG rules </a:t>
            </a:r>
          </a:p>
          <a:p>
            <a:pPr eaLnBrk="1" hangingPunct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400" dirty="0" smtClean="0"/>
              <a:t>As a result of NESHAPs lawsuit, compliance exemptions during SSM events were disallowed by EPA</a:t>
            </a:r>
            <a:endParaRPr lang="en-US" altLang="en-US" sz="2400" i="1" dirty="0" smtClean="0"/>
          </a:p>
          <a:p>
            <a:pPr eaLnBrk="1" hangingPunct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400" dirty="0" smtClean="0"/>
              <a:t>However, our compliance exemption is contained within our NSPS rule (WWW) ---still valid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000" i="1" dirty="0" smtClean="0"/>
              <a:t>40 CFR 60.755[e].  “The provisions of this subpart apply at all times, </a:t>
            </a:r>
            <a:r>
              <a:rPr lang="en-US" altLang="en-US" sz="2000" b="1" i="1" u="sng" dirty="0" smtClean="0"/>
              <a:t>excep</a:t>
            </a:r>
            <a:r>
              <a:rPr lang="en-US" altLang="en-US" sz="2000" i="1" dirty="0" smtClean="0"/>
              <a:t>t during periods of SSM, provided the during of the SSM shall not exceed 5 days for collection systems and 1 hour for control devices.”</a:t>
            </a:r>
          </a:p>
          <a:p>
            <a:pPr eaLnBrk="1" hangingPunct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400" dirty="0" smtClean="0"/>
              <a:t>In draft NSPS (XXX) and EG (Cf) rules, EPA proposed to take away our exemption language---standards apply at all times </a:t>
            </a:r>
            <a:r>
              <a:rPr lang="en-US" altLang="en-US" sz="2400" b="1" u="sng" dirty="0" smtClean="0"/>
              <a:t>including</a:t>
            </a:r>
            <a:r>
              <a:rPr lang="en-US" altLang="en-US" sz="2400" dirty="0" smtClean="0"/>
              <a:t> SSM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fld id="{5CBE9473-E57E-43B8-BD8C-5C149AEC409D}" type="slidenum">
              <a:rPr/>
              <a:pPr algn="l">
                <a:defRPr/>
              </a:pPr>
              <a:t>11</a:t>
            </a:fld>
            <a:endParaRPr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25413"/>
            <a:ext cx="76200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/>
              <a:t>SSM Issues (cont.)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219200"/>
            <a:ext cx="7543800" cy="4953000"/>
          </a:xfrm>
        </p:spPr>
        <p:txBody>
          <a:bodyPr/>
          <a:lstStyle/>
          <a:p>
            <a:pPr eaLnBrk="1" hangingPunct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800" u="sng" dirty="0" smtClean="0"/>
              <a:t>What will happen if EPA moves forward on the proposed change</a:t>
            </a:r>
            <a:r>
              <a:rPr lang="en-US" altLang="en-US" sz="2800" dirty="0" smtClean="0"/>
              <a:t>?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400" dirty="0" smtClean="0"/>
              <a:t>All SSM events could be rule deviations; potential </a:t>
            </a:r>
            <a:r>
              <a:rPr lang="en-US" altLang="en-US" sz="2400" dirty="0"/>
              <a:t>for NOVs, fines, and excess emission fees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400" dirty="0" smtClean="0"/>
              <a:t>We would be required to calculate excess NMOC emissions during periods of SSM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400" dirty="0" smtClean="0"/>
              <a:t>In general, energy projects create more potential SSM events, so may increase compliance liability</a:t>
            </a:r>
          </a:p>
          <a:p>
            <a:pPr lvl="2" eaLnBrk="1" hangingPunct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000" dirty="0" smtClean="0"/>
              <a:t>Treatment exemption even more important 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  <a:defRPr/>
            </a:pPr>
            <a:r>
              <a:rPr lang="en-US" altLang="en-US" sz="2400" dirty="0"/>
              <a:t>Need allowances for non-SSM downtime events for GCCS and portions thereof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  <a:defRPr/>
            </a:pPr>
            <a:endParaRPr lang="en-US" alt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fld id="{672CC7DF-8233-4967-9F6B-FC85E4F6DF4F}" type="slidenum">
              <a:rPr/>
              <a:pPr algn="l">
                <a:defRPr/>
              </a:pPr>
              <a:t>12</a:t>
            </a:fld>
            <a:endParaRPr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Request for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7391400" cy="51816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EPA seeking comments on the following topics:</a:t>
            </a:r>
          </a:p>
          <a:p>
            <a:pPr lvl="1">
              <a:defRPr/>
            </a:pPr>
            <a:r>
              <a:rPr lang="en-US" dirty="0" smtClean="0"/>
              <a:t>Organics Diversion</a:t>
            </a:r>
          </a:p>
          <a:p>
            <a:pPr lvl="1">
              <a:defRPr/>
            </a:pPr>
            <a:r>
              <a:rPr lang="en-US" dirty="0" smtClean="0"/>
              <a:t>Requiring energy recovery </a:t>
            </a:r>
            <a:endParaRPr lang="en-US" dirty="0"/>
          </a:p>
          <a:p>
            <a:pPr>
              <a:defRPr/>
            </a:pPr>
            <a:r>
              <a:rPr lang="en-US" b="1" i="1" dirty="0" smtClean="0"/>
              <a:t>Impact</a:t>
            </a:r>
            <a:r>
              <a:rPr lang="en-US" b="1" i="1" dirty="0"/>
              <a:t>:</a:t>
            </a:r>
            <a:r>
              <a:rPr lang="en-US" dirty="0"/>
              <a:t> 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EPA </a:t>
            </a:r>
            <a:r>
              <a:rPr lang="en-US" dirty="0"/>
              <a:t>will have the ability to add additional provisions into the final version of the </a:t>
            </a:r>
            <a:r>
              <a:rPr lang="en-US" dirty="0" smtClean="0"/>
              <a:t>rules </a:t>
            </a:r>
            <a:r>
              <a:rPr lang="en-US" dirty="0"/>
              <a:t>based on the information submitted as a part of these </a:t>
            </a:r>
            <a:r>
              <a:rPr lang="en-US" dirty="0" smtClean="0"/>
              <a:t>requests</a:t>
            </a:r>
          </a:p>
          <a:p>
            <a:pPr lvl="1">
              <a:defRPr/>
            </a:pPr>
            <a:r>
              <a:rPr lang="en-US" dirty="0" smtClean="0"/>
              <a:t>Each would have its own impact on beneficial use of LFG       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Impacts on LFGTE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7391400" cy="5181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Organics Diversion</a:t>
            </a:r>
          </a:p>
          <a:p>
            <a:pPr lvl="1">
              <a:defRPr/>
            </a:pPr>
            <a:r>
              <a:rPr lang="en-US" dirty="0" smtClean="0"/>
              <a:t>Reduces methane generation and amount of energy available</a:t>
            </a:r>
          </a:p>
          <a:p>
            <a:pPr>
              <a:defRPr/>
            </a:pPr>
            <a:r>
              <a:rPr lang="en-US" dirty="0" smtClean="0"/>
              <a:t>Requiring Energy Recovery</a:t>
            </a:r>
          </a:p>
          <a:p>
            <a:pPr lvl="1">
              <a:defRPr/>
            </a:pPr>
            <a:r>
              <a:rPr lang="en-US" dirty="0" smtClean="0"/>
              <a:t>More potential projects but no regard for economic viability </a:t>
            </a:r>
            <a:endParaRPr lang="en-US" dirty="0"/>
          </a:p>
          <a:p>
            <a:pPr>
              <a:defRPr/>
            </a:pPr>
            <a:r>
              <a:rPr lang="en-US" dirty="0" smtClean="0"/>
              <a:t>Treatment Exemption</a:t>
            </a:r>
          </a:p>
          <a:p>
            <a:pPr lvl="1">
              <a:defRPr/>
            </a:pPr>
            <a:r>
              <a:rPr lang="en-US" dirty="0" smtClean="0"/>
              <a:t>Simple definition with limited monitoring will reduce costs and limit compliance issues for new and existing projects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Impacts on LFGTE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7391400" cy="5181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Lowering NMOC Threshold</a:t>
            </a:r>
          </a:p>
          <a:p>
            <a:pPr lvl="1">
              <a:defRPr/>
            </a:pPr>
            <a:r>
              <a:rPr lang="en-US" dirty="0" smtClean="0"/>
              <a:t>More methane recovery but generally smaller sites where economics not as conducive</a:t>
            </a:r>
          </a:p>
          <a:p>
            <a:pPr>
              <a:defRPr/>
            </a:pPr>
            <a:r>
              <a:rPr lang="en-US" dirty="0" smtClean="0"/>
              <a:t>Removal of Wellhead Criteria</a:t>
            </a:r>
          </a:p>
          <a:p>
            <a:pPr lvl="1">
              <a:defRPr/>
            </a:pPr>
            <a:r>
              <a:rPr lang="en-US" dirty="0" smtClean="0"/>
              <a:t>More flexible GCCS operation beneficial to methane recovery</a:t>
            </a:r>
          </a:p>
          <a:p>
            <a:pPr>
              <a:defRPr/>
            </a:pPr>
            <a:r>
              <a:rPr lang="en-US" dirty="0" smtClean="0"/>
              <a:t>Loss of SSM Exemption</a:t>
            </a:r>
          </a:p>
          <a:p>
            <a:pPr lvl="1">
              <a:defRPr/>
            </a:pPr>
            <a:r>
              <a:rPr lang="en-US" dirty="0" smtClean="0"/>
              <a:t>Presents more potential compliance liability for LFGTE equipment and GCCS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898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Agenda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371600"/>
            <a:ext cx="7391400" cy="426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Background on Rulemaking</a:t>
            </a:r>
          </a:p>
          <a:p>
            <a:pPr>
              <a:defRPr/>
            </a:pPr>
            <a:r>
              <a:rPr lang="en-US" dirty="0" smtClean="0"/>
              <a:t>Schedule and Implementation </a:t>
            </a:r>
          </a:p>
          <a:p>
            <a:pPr>
              <a:defRPr/>
            </a:pPr>
            <a:r>
              <a:rPr lang="en-US" dirty="0" smtClean="0"/>
              <a:t>Applicability</a:t>
            </a:r>
          </a:p>
          <a:p>
            <a:pPr>
              <a:defRPr/>
            </a:pPr>
            <a:r>
              <a:rPr lang="en-US" dirty="0" smtClean="0"/>
              <a:t>Summary of Key Issues</a:t>
            </a:r>
          </a:p>
          <a:p>
            <a:pPr>
              <a:defRPr/>
            </a:pPr>
            <a:r>
              <a:rPr lang="en-US" dirty="0" smtClean="0"/>
              <a:t>Requests for Comment</a:t>
            </a:r>
          </a:p>
          <a:p>
            <a:pPr>
              <a:defRPr/>
            </a:pPr>
            <a:r>
              <a:rPr lang="en-US" dirty="0" smtClean="0"/>
              <a:t>Impacts on LFGTE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Federal NSPS/EG Proposals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71600"/>
            <a:ext cx="7239000" cy="4800600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 smtClean="0"/>
              <a:t>August 27, 2015--published in Federal Register</a:t>
            </a:r>
          </a:p>
          <a:p>
            <a:pPr>
              <a:defRPr/>
            </a:pPr>
            <a:r>
              <a:rPr lang="en-US" dirty="0" smtClean="0"/>
              <a:t>Expect NSPS and EG to have same requirements</a:t>
            </a:r>
          </a:p>
          <a:p>
            <a:pPr lvl="1">
              <a:defRPr/>
            </a:pPr>
            <a:r>
              <a:rPr lang="en-US" dirty="0" smtClean="0"/>
              <a:t>Supplemental NSPS Subpart XXX (40 CFR Part 60)</a:t>
            </a:r>
          </a:p>
          <a:p>
            <a:pPr lvl="2">
              <a:defRPr/>
            </a:pPr>
            <a:r>
              <a:rPr lang="en-US" dirty="0" smtClean="0"/>
              <a:t>Applies to New, Modified or Reconstructed landfills </a:t>
            </a:r>
            <a:r>
              <a:rPr lang="en-US" b="1" u="sng" dirty="0" smtClean="0"/>
              <a:t>after</a:t>
            </a:r>
            <a:r>
              <a:rPr lang="en-US" dirty="0" smtClean="0"/>
              <a:t> July 17, 2014</a:t>
            </a:r>
          </a:p>
          <a:p>
            <a:pPr lvl="2">
              <a:defRPr/>
            </a:pPr>
            <a:r>
              <a:rPr lang="en-US" dirty="0" smtClean="0"/>
              <a:t>Industry comments previously provided September 2014</a:t>
            </a:r>
          </a:p>
          <a:p>
            <a:pPr lvl="1">
              <a:defRPr/>
            </a:pPr>
            <a:r>
              <a:rPr lang="en-US" dirty="0" smtClean="0"/>
              <a:t>Proposed EG Subpart Cf (40 CFR Part 60)</a:t>
            </a:r>
          </a:p>
          <a:p>
            <a:pPr lvl="2">
              <a:defRPr/>
            </a:pPr>
            <a:r>
              <a:rPr lang="en-US" dirty="0" smtClean="0"/>
              <a:t>Replacing Subpart WWW &amp; Cc</a:t>
            </a:r>
          </a:p>
          <a:p>
            <a:pPr lvl="2">
              <a:defRPr/>
            </a:pPr>
            <a:r>
              <a:rPr lang="en-US" dirty="0" smtClean="0"/>
              <a:t>Applies </a:t>
            </a:r>
            <a:r>
              <a:rPr lang="en-US" dirty="0"/>
              <a:t>to </a:t>
            </a:r>
            <a:r>
              <a:rPr lang="en-US" dirty="0" smtClean="0"/>
              <a:t>existing landfills accepted waste after 11-8-1987 and began construction, reconstruction or modification </a:t>
            </a:r>
            <a:r>
              <a:rPr lang="en-US" b="1" u="sng" dirty="0" smtClean="0"/>
              <a:t>before</a:t>
            </a:r>
            <a:r>
              <a:rPr lang="en-US" dirty="0" smtClean="0"/>
              <a:t> </a:t>
            </a:r>
            <a:r>
              <a:rPr lang="en-US" dirty="0"/>
              <a:t>July 17, 2014</a:t>
            </a:r>
          </a:p>
          <a:p>
            <a:pPr marL="457200" lvl="1" indent="0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Schedule and Implementation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71600"/>
            <a:ext cx="7391400" cy="44196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60-day comment period ended October 26, 2015</a:t>
            </a:r>
          </a:p>
          <a:p>
            <a:pPr lvl="1">
              <a:defRPr/>
            </a:pPr>
            <a:r>
              <a:rPr lang="en-US" sz="2400" dirty="0" smtClean="0"/>
              <a:t>Solid waste industry comments submitted</a:t>
            </a:r>
          </a:p>
          <a:p>
            <a:pPr>
              <a:defRPr/>
            </a:pPr>
            <a:r>
              <a:rPr lang="en-US" sz="2800" dirty="0" smtClean="0"/>
              <a:t>Anticipate final rule action July 2016</a:t>
            </a:r>
          </a:p>
          <a:p>
            <a:pPr>
              <a:defRPr/>
            </a:pPr>
            <a:r>
              <a:rPr lang="en-US" sz="2800" dirty="0" smtClean="0"/>
              <a:t>NSPS XXX when issued will be final and effective</a:t>
            </a:r>
          </a:p>
          <a:p>
            <a:pPr>
              <a:defRPr/>
            </a:pPr>
            <a:r>
              <a:rPr lang="en-US" sz="2800" dirty="0" smtClean="0"/>
              <a:t>For EG Cf, States have 9 months to submit Plans</a:t>
            </a:r>
          </a:p>
          <a:p>
            <a:pPr lvl="1">
              <a:defRPr/>
            </a:pPr>
            <a:r>
              <a:rPr lang="en-US" sz="2400" dirty="0" smtClean="0"/>
              <a:t>EPA then has 4 months to review and approve</a:t>
            </a:r>
          </a:p>
          <a:p>
            <a:pPr>
              <a:defRPr/>
            </a:pPr>
            <a:r>
              <a:rPr lang="en-US" sz="2800" dirty="0" smtClean="0"/>
              <a:t>Waiting on EPA to propose Federal Plan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Thresholds for Installing </a:t>
            </a:r>
            <a:r>
              <a:rPr lang="en-US" b="1" dirty="0" smtClean="0"/>
              <a:t>Methane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7696200" cy="4800600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/>
              <a:t>D</a:t>
            </a:r>
            <a:r>
              <a:rPr lang="en-US" dirty="0" smtClean="0"/>
              <a:t>esign </a:t>
            </a:r>
            <a:r>
              <a:rPr lang="en-US" dirty="0"/>
              <a:t>capacity threshold 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Remain </a:t>
            </a:r>
            <a:r>
              <a:rPr lang="en-US" dirty="0"/>
              <a:t>the </a:t>
            </a:r>
            <a:r>
              <a:rPr lang="en-US" dirty="0" smtClean="0"/>
              <a:t>same—2.5 million Mg and m3 </a:t>
            </a:r>
          </a:p>
          <a:p>
            <a:pPr>
              <a:defRPr/>
            </a:pPr>
            <a:r>
              <a:rPr lang="en-US" dirty="0" smtClean="0"/>
              <a:t>NMOC </a:t>
            </a:r>
            <a:r>
              <a:rPr lang="en-US" dirty="0"/>
              <a:t>emission threshold 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Reduced </a:t>
            </a:r>
            <a:r>
              <a:rPr lang="en-US" dirty="0"/>
              <a:t>from 50 Mg/year down to </a:t>
            </a:r>
            <a:r>
              <a:rPr lang="en-US" b="1" u="sng" dirty="0"/>
              <a:t>34 </a:t>
            </a:r>
            <a:r>
              <a:rPr lang="en-US" b="1" u="sng" dirty="0" smtClean="0"/>
              <a:t>Mg/year</a:t>
            </a:r>
            <a:r>
              <a:rPr lang="en-US" dirty="0" smtClean="0"/>
              <a:t> </a:t>
            </a:r>
          </a:p>
          <a:p>
            <a:pPr lvl="1">
              <a:defRPr/>
            </a:pPr>
            <a:r>
              <a:rPr lang="en-US" dirty="0" smtClean="0"/>
              <a:t>Closed </a:t>
            </a:r>
            <a:r>
              <a:rPr lang="en-US" dirty="0"/>
              <a:t>landfills </a:t>
            </a:r>
            <a:r>
              <a:rPr lang="en-US" dirty="0" smtClean="0"/>
              <a:t>remain </a:t>
            </a:r>
            <a:r>
              <a:rPr lang="en-US" dirty="0"/>
              <a:t>at 50 </a:t>
            </a:r>
            <a:r>
              <a:rPr lang="en-US" dirty="0" smtClean="0"/>
              <a:t>Mg/year (Subcategory) </a:t>
            </a:r>
            <a:endParaRPr lang="en-US" dirty="0"/>
          </a:p>
          <a:p>
            <a:pPr>
              <a:defRPr/>
            </a:pPr>
            <a:r>
              <a:rPr lang="en-US" b="1" i="1" dirty="0"/>
              <a:t>Impact:</a:t>
            </a:r>
            <a:r>
              <a:rPr lang="en-US" dirty="0"/>
              <a:t>  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Results </a:t>
            </a:r>
            <a:r>
              <a:rPr lang="en-US" dirty="0"/>
              <a:t>in </a:t>
            </a:r>
            <a:r>
              <a:rPr lang="en-US" dirty="0" smtClean="0"/>
              <a:t>certain landfills </a:t>
            </a:r>
            <a:r>
              <a:rPr lang="en-US" dirty="0"/>
              <a:t>triggering </a:t>
            </a:r>
            <a:r>
              <a:rPr lang="en-US" dirty="0" smtClean="0"/>
              <a:t>requirement </a:t>
            </a:r>
            <a:r>
              <a:rPr lang="en-US" dirty="0"/>
              <a:t>to </a:t>
            </a:r>
            <a:r>
              <a:rPr lang="en-US" dirty="0" smtClean="0"/>
              <a:t>install/operate </a:t>
            </a:r>
            <a:r>
              <a:rPr lang="en-US" dirty="0"/>
              <a:t>a GCCS </a:t>
            </a:r>
            <a:r>
              <a:rPr lang="en-US" dirty="0" smtClean="0"/>
              <a:t>earlier or where they would not have otherwise</a:t>
            </a:r>
          </a:p>
          <a:p>
            <a:pPr lvl="1">
              <a:defRPr/>
            </a:pPr>
            <a:r>
              <a:rPr lang="en-US" dirty="0" smtClean="0"/>
              <a:t>Key element of rules to create additional methane reductions</a:t>
            </a:r>
          </a:p>
          <a:p>
            <a:pPr lvl="1">
              <a:defRPr/>
            </a:pPr>
            <a:r>
              <a:rPr lang="en-US" dirty="0" smtClean="0"/>
              <a:t>More potential sites for energy recovery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Wellhead Standards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7391400" cy="4572000"/>
          </a:xfrm>
        </p:spPr>
        <p:txBody>
          <a:bodyPr/>
          <a:lstStyle/>
          <a:p>
            <a:pPr>
              <a:defRPr/>
            </a:pPr>
            <a:r>
              <a:rPr lang="en-US" sz="2800" b="1" dirty="0"/>
              <a:t>Removal of Oxygen/Nitrogen &amp; Temperature </a:t>
            </a:r>
            <a:endParaRPr lang="en-US" sz="2800" b="1" dirty="0" smtClean="0"/>
          </a:p>
          <a:p>
            <a:pPr lvl="1">
              <a:defRPr/>
            </a:pPr>
            <a:r>
              <a:rPr lang="en-US" sz="2400" dirty="0"/>
              <a:t>Monthly monitoring still required</a:t>
            </a:r>
          </a:p>
          <a:p>
            <a:pPr lvl="1">
              <a:defRPr/>
            </a:pPr>
            <a:r>
              <a:rPr lang="en-US" sz="2400" dirty="0"/>
              <a:t>Fluctuations/variations no longer require corrective action or reportable; must maintain records on-site</a:t>
            </a:r>
          </a:p>
          <a:p>
            <a:pPr lvl="1">
              <a:defRPr/>
            </a:pPr>
            <a:r>
              <a:rPr lang="en-US" sz="2400" dirty="0"/>
              <a:t>Maintain negative pressure as currently required </a:t>
            </a:r>
          </a:p>
          <a:p>
            <a:pPr>
              <a:defRPr/>
            </a:pPr>
            <a:r>
              <a:rPr lang="en-US" sz="2800" b="1" i="1" dirty="0"/>
              <a:t>Impact:</a:t>
            </a:r>
            <a:r>
              <a:rPr lang="en-US" sz="2800" dirty="0"/>
              <a:t> </a:t>
            </a:r>
            <a:endParaRPr lang="en-US" sz="2800" dirty="0" smtClean="0"/>
          </a:p>
          <a:p>
            <a:pPr lvl="1">
              <a:defRPr/>
            </a:pPr>
            <a:r>
              <a:rPr lang="en-US" sz="2400" dirty="0"/>
              <a:t>Eliminates HOVs and timeline requests/approvals</a:t>
            </a:r>
          </a:p>
          <a:p>
            <a:pPr lvl="2">
              <a:defRPr/>
            </a:pPr>
            <a:r>
              <a:rPr lang="en-US" dirty="0" smtClean="0"/>
              <a:t>Reduces </a:t>
            </a:r>
            <a:r>
              <a:rPr lang="en-US" dirty="0"/>
              <a:t>cost for recordkeeping and </a:t>
            </a:r>
            <a:r>
              <a:rPr lang="en-US" dirty="0" smtClean="0"/>
              <a:t>reporting </a:t>
            </a:r>
          </a:p>
          <a:p>
            <a:pPr lvl="1">
              <a:defRPr/>
            </a:pPr>
            <a:r>
              <a:rPr lang="en-US" sz="2400" dirty="0" smtClean="0"/>
              <a:t>Reduces </a:t>
            </a:r>
            <a:r>
              <a:rPr lang="en-US" sz="2400" dirty="0"/>
              <a:t>liability </a:t>
            </a:r>
            <a:r>
              <a:rPr lang="en-US" sz="2400" dirty="0" smtClean="0"/>
              <a:t>for wellhead </a:t>
            </a:r>
            <a:r>
              <a:rPr lang="en-US" sz="2400" dirty="0"/>
              <a:t>exceedances </a:t>
            </a:r>
            <a:r>
              <a:rPr lang="en-US" sz="2400" dirty="0" smtClean="0"/>
              <a:t>&amp; </a:t>
            </a:r>
            <a:r>
              <a:rPr lang="en-US" sz="2400" dirty="0"/>
              <a:t>gives greater operational flexibility of the </a:t>
            </a:r>
            <a:r>
              <a:rPr lang="en-US" sz="2400" dirty="0" smtClean="0"/>
              <a:t>wellfield</a:t>
            </a:r>
          </a:p>
          <a:p>
            <a:pPr lvl="1">
              <a:defRPr/>
            </a:pPr>
            <a:r>
              <a:rPr lang="en-US" sz="2400" dirty="0" smtClean="0"/>
              <a:t>Should improve gas recovery and reduce emissions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LFG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19200"/>
            <a:ext cx="7239000" cy="48768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Defining </a:t>
            </a:r>
            <a:r>
              <a:rPr lang="en-US" dirty="0"/>
              <a:t>Treatment System </a:t>
            </a:r>
          </a:p>
          <a:p>
            <a:pPr lvl="1">
              <a:defRPr/>
            </a:pPr>
            <a:r>
              <a:rPr lang="en-US" dirty="0"/>
              <a:t>System that </a:t>
            </a:r>
            <a:r>
              <a:rPr lang="en-US" u="sng" dirty="0"/>
              <a:t>filters</a:t>
            </a:r>
            <a:r>
              <a:rPr lang="en-US" dirty="0"/>
              <a:t>, </a:t>
            </a:r>
            <a:r>
              <a:rPr lang="en-US" u="sng" dirty="0"/>
              <a:t>de-waters</a:t>
            </a:r>
            <a:r>
              <a:rPr lang="en-US" dirty="0"/>
              <a:t> and </a:t>
            </a:r>
            <a:r>
              <a:rPr lang="en-US" u="sng" dirty="0"/>
              <a:t>compresses</a:t>
            </a:r>
            <a:r>
              <a:rPr lang="en-US" dirty="0"/>
              <a:t> landfill gas to levels determined by the landfill based on the beneficial end use of the gas</a:t>
            </a:r>
          </a:p>
          <a:p>
            <a:pPr lvl="2">
              <a:defRPr/>
            </a:pPr>
            <a:r>
              <a:rPr lang="en-US" dirty="0"/>
              <a:t>Retaining alternative definition of LFG treatment based on specific numerical values for filtration and de-watering</a:t>
            </a:r>
          </a:p>
          <a:p>
            <a:pPr lvl="1">
              <a:defRPr/>
            </a:pPr>
            <a:r>
              <a:rPr lang="en-US" dirty="0"/>
              <a:t>Develop site-specific treatment monitoring plan </a:t>
            </a:r>
            <a:r>
              <a:rPr lang="en-US" dirty="0" smtClean="0"/>
              <a:t>to:</a:t>
            </a:r>
            <a:endParaRPr lang="en-US" dirty="0"/>
          </a:p>
          <a:p>
            <a:pPr lvl="2">
              <a:defRPr/>
            </a:pPr>
            <a:r>
              <a:rPr lang="en-US" dirty="0" smtClean="0"/>
              <a:t>Identify monitoring parameters</a:t>
            </a:r>
          </a:p>
          <a:p>
            <a:pPr lvl="2">
              <a:defRPr/>
            </a:pPr>
            <a:r>
              <a:rPr lang="en-US" dirty="0" smtClean="0"/>
              <a:t>Conduct monitoring</a:t>
            </a:r>
          </a:p>
          <a:p>
            <a:pPr lvl="2">
              <a:defRPr/>
            </a:pPr>
            <a:r>
              <a:rPr lang="en-US" dirty="0" smtClean="0"/>
              <a:t>Keep records</a:t>
            </a:r>
          </a:p>
          <a:p>
            <a:pPr lvl="2">
              <a:defRPr/>
            </a:pPr>
            <a:r>
              <a:rPr lang="en-US" dirty="0" smtClean="0"/>
              <a:t>Demonstrate </a:t>
            </a:r>
            <a:r>
              <a:rPr lang="en-US" dirty="0"/>
              <a:t>that </a:t>
            </a:r>
            <a:r>
              <a:rPr lang="en-US" dirty="0" smtClean="0"/>
              <a:t>Plan shows compliance with filtration</a:t>
            </a:r>
            <a:r>
              <a:rPr lang="en-US" dirty="0"/>
              <a:t>, de-watering, and compression system </a:t>
            </a:r>
            <a:r>
              <a:rPr lang="en-US" dirty="0" smtClean="0"/>
              <a:t>criteria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LFG </a:t>
            </a:r>
            <a:r>
              <a:rPr lang="en-US" b="1" dirty="0" smtClean="0"/>
              <a:t>Treatment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71600"/>
            <a:ext cx="7391400" cy="5105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Clarification </a:t>
            </a:r>
            <a:r>
              <a:rPr lang="en-US" dirty="0"/>
              <a:t>that treated LFG is not just limited to fuel combusted in stationary combustion devices but is also allowed in other beneficial uses </a:t>
            </a:r>
            <a:r>
              <a:rPr lang="en-US" dirty="0" smtClean="0"/>
              <a:t>or devices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b="1" i="1" dirty="0"/>
              <a:t>Impact:</a:t>
            </a:r>
            <a:r>
              <a:rPr lang="en-US" dirty="0"/>
              <a:t> 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Additional </a:t>
            </a:r>
            <a:r>
              <a:rPr lang="en-US" dirty="0"/>
              <a:t>beneficial use projects will qualify to use the treatment </a:t>
            </a:r>
            <a:r>
              <a:rPr lang="en-US" dirty="0" smtClean="0"/>
              <a:t>exclusion</a:t>
            </a:r>
          </a:p>
          <a:p>
            <a:pPr lvl="1">
              <a:defRPr/>
            </a:pPr>
            <a:r>
              <a:rPr lang="en-US" dirty="0" smtClean="0"/>
              <a:t>No stack testing, control device monitoring, or SSM criteria for beneficial use projects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LFG </a:t>
            </a:r>
            <a:r>
              <a:rPr lang="en-US" b="1" dirty="0" smtClean="0"/>
              <a:t>Treatment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71600"/>
            <a:ext cx="7391400" cy="5105400"/>
          </a:xfrm>
        </p:spPr>
        <p:txBody>
          <a:bodyPr/>
          <a:lstStyle/>
          <a:p>
            <a:pPr>
              <a:defRPr/>
            </a:pPr>
            <a:r>
              <a:rPr lang="en-US" b="1" i="1" dirty="0" smtClean="0"/>
              <a:t>Impact</a:t>
            </a:r>
            <a:r>
              <a:rPr lang="en-US" b="1" i="1" dirty="0"/>
              <a:t>:</a:t>
            </a:r>
            <a:r>
              <a:rPr lang="en-US" dirty="0"/>
              <a:t>  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Allows </a:t>
            </a:r>
            <a:r>
              <a:rPr lang="en-US" dirty="0"/>
              <a:t>flexibility to use treatment to demonstrate compliance. 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EPA still </a:t>
            </a:r>
            <a:r>
              <a:rPr lang="en-US" dirty="0"/>
              <a:t>evaluating numerical values as an alternative which could have negative impact if those requirements are in the final rule</a:t>
            </a:r>
            <a:r>
              <a:rPr lang="en-US" dirty="0" smtClean="0"/>
              <a:t>.</a:t>
            </a:r>
          </a:p>
          <a:p>
            <a:pPr lvl="1">
              <a:defRPr/>
            </a:pPr>
            <a:r>
              <a:rPr lang="en-US" dirty="0" smtClean="0"/>
              <a:t>Monitoring Plan must be approved by the state/local agency</a:t>
            </a:r>
          </a:p>
          <a:p>
            <a:pPr lvl="2">
              <a:defRPr/>
            </a:pPr>
            <a:r>
              <a:rPr lang="en-US" dirty="0" smtClean="0"/>
              <a:t>Opportunity for states to define limits/monitoring?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CS presentation">
  <a:themeElements>
    <a:clrScheme name="SCS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S presentation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CS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S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S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S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S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S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S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S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S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S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S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S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SCS presentation</Template>
  <TotalTime>6779</TotalTime>
  <Words>928</Words>
  <Application>Microsoft Office PowerPoint</Application>
  <PresentationFormat>On-screen Show (4:3)</PresentationFormat>
  <Paragraphs>122</Paragraphs>
  <Slides>15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SCS presentation</vt:lpstr>
      <vt:lpstr>Update on Methane Regulations Affecting Landfills</vt:lpstr>
      <vt:lpstr>Agenda</vt:lpstr>
      <vt:lpstr>Federal NSPS/EG Proposals </vt:lpstr>
      <vt:lpstr>Schedule and Implementation</vt:lpstr>
      <vt:lpstr>Thresholds for Installing Methane Controls</vt:lpstr>
      <vt:lpstr>Wellhead Standards  </vt:lpstr>
      <vt:lpstr>LFG Treatment</vt:lpstr>
      <vt:lpstr>LFG Treatment (cont.)</vt:lpstr>
      <vt:lpstr>LFG Treatment (cont.)</vt:lpstr>
      <vt:lpstr>SSM Issues </vt:lpstr>
      <vt:lpstr>SSM Issues (cont.)</vt:lpstr>
      <vt:lpstr>SSM Issues (cont.)</vt:lpstr>
      <vt:lpstr>Request for Comments</vt:lpstr>
      <vt:lpstr>Impacts on LFGTE</vt:lpstr>
      <vt:lpstr>Impacts on LFGTE (cont.)</vt:lpstr>
    </vt:vector>
  </TitlesOfParts>
  <Company>SCS Engineers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 of Air Quality and Greenhouse Gas Impacts from Organic Waste Disposal     A&amp;WMA 2011 Technical Conference Bakersfield, California   May 4, 2011</dc:title>
  <dc:creator>Henkelman, John</dc:creator>
  <cp:lastModifiedBy>Samuels, Diane</cp:lastModifiedBy>
  <cp:revision>411</cp:revision>
  <cp:lastPrinted>2015-03-23T19:23:16Z</cp:lastPrinted>
  <dcterms:created xsi:type="dcterms:W3CDTF">2007-04-27T03:43:19Z</dcterms:created>
  <dcterms:modified xsi:type="dcterms:W3CDTF">2015-11-14T21:05:53Z</dcterms:modified>
</cp:coreProperties>
</file>